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4" r:id="rId2"/>
    <p:sldId id="256" r:id="rId3"/>
    <p:sldId id="276" r:id="rId4"/>
    <p:sldId id="277" r:id="rId5"/>
    <p:sldId id="260" r:id="rId6"/>
    <p:sldId id="258" r:id="rId7"/>
    <p:sldId id="275" r:id="rId8"/>
    <p:sldId id="261" r:id="rId9"/>
    <p:sldId id="262" r:id="rId10"/>
    <p:sldId id="263" r:id="rId11"/>
    <p:sldId id="278" r:id="rId12"/>
    <p:sldId id="264" r:id="rId13"/>
    <p:sldId id="265" r:id="rId14"/>
    <p:sldId id="266" r:id="rId15"/>
    <p:sldId id="267" r:id="rId16"/>
    <p:sldId id="270" r:id="rId17"/>
    <p:sldId id="268" r:id="rId18"/>
    <p:sldId id="269" r:id="rId19"/>
    <p:sldId id="27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24" autoAdjust="0"/>
  </p:normalViewPr>
  <p:slideViewPr>
    <p:cSldViewPr>
      <p:cViewPr>
        <p:scale>
          <a:sx n="90" d="100"/>
          <a:sy n="90" d="100"/>
        </p:scale>
        <p:origin x="48" y="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CA67087-3DC9-447D-9665-A863FF331B9C}" type="datetimeFigureOut">
              <a:rPr lang="en-US" smtClean="0"/>
              <a:pPr/>
              <a:t>5/29/2017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50508E3-2C08-4C73-BAC7-418ECDFBB0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67087-3DC9-447D-9665-A863FF331B9C}" type="datetimeFigureOut">
              <a:rPr lang="en-US" smtClean="0"/>
              <a:pPr/>
              <a:t>5/29/2017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08E3-2C08-4C73-BAC7-418ECDFBB0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67087-3DC9-447D-9665-A863FF331B9C}" type="datetimeFigureOut">
              <a:rPr lang="en-US" smtClean="0"/>
              <a:pPr/>
              <a:t>5/29/2017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08E3-2C08-4C73-BAC7-418ECDFBB0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CA67087-3DC9-447D-9665-A863FF331B9C}" type="datetimeFigureOut">
              <a:rPr lang="en-US" smtClean="0"/>
              <a:pPr/>
              <a:t>5/29/2017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50508E3-2C08-4C73-BAC7-418ECDFBB0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CA67087-3DC9-447D-9665-A863FF331B9C}" type="datetimeFigureOut">
              <a:rPr lang="en-US" smtClean="0"/>
              <a:pPr/>
              <a:t>5/29/2017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50508E3-2C08-4C73-BAC7-418ECDFBB0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67087-3DC9-447D-9665-A863FF331B9C}" type="datetimeFigureOut">
              <a:rPr lang="en-US" smtClean="0"/>
              <a:pPr/>
              <a:t>5/29/2017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08E3-2C08-4C73-BAC7-418ECDFBB0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67087-3DC9-447D-9665-A863FF331B9C}" type="datetimeFigureOut">
              <a:rPr lang="en-US" smtClean="0"/>
              <a:pPr/>
              <a:t>5/29/2017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08E3-2C08-4C73-BAC7-418ECDFBB0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CA67087-3DC9-447D-9665-A863FF331B9C}" type="datetimeFigureOut">
              <a:rPr lang="en-US" smtClean="0"/>
              <a:pPr/>
              <a:t>5/29/2017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50508E3-2C08-4C73-BAC7-418ECDFBB0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67087-3DC9-447D-9665-A863FF331B9C}" type="datetimeFigureOut">
              <a:rPr lang="en-US" smtClean="0"/>
              <a:pPr/>
              <a:t>5/29/2017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08E3-2C08-4C73-BAC7-418ECDFBB0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CA67087-3DC9-447D-9665-A863FF331B9C}" type="datetimeFigureOut">
              <a:rPr lang="en-US" smtClean="0"/>
              <a:pPr/>
              <a:t>5/29/2017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50508E3-2C08-4C73-BAC7-418ECDFBB0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CA67087-3DC9-447D-9665-A863FF331B9C}" type="datetimeFigureOut">
              <a:rPr lang="en-US" smtClean="0"/>
              <a:pPr/>
              <a:t>5/29/2017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50508E3-2C08-4C73-BAC7-418ECDFBB0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CA67087-3DC9-447D-9665-A863FF331B9C}" type="datetimeFigureOut">
              <a:rPr lang="en-US" smtClean="0"/>
              <a:pPr/>
              <a:t>5/29/2017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50508E3-2C08-4C73-BAC7-418ECDFBB0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704" y="1196752"/>
            <a:ext cx="6172200" cy="2053590"/>
          </a:xfrm>
        </p:spPr>
        <p:txBody>
          <a:bodyPr/>
          <a:lstStyle/>
          <a:p>
            <a:pPr algn="ctr"/>
            <a:r>
              <a:rPr lang="fa-IR" dirty="0" smtClean="0">
                <a:solidFill>
                  <a:schemeClr val="accent3">
                    <a:lumMod val="75000"/>
                  </a:schemeClr>
                </a:solidFill>
                <a:latin typeface="Yu Gothic Medium" pitchFamily="34" charset="-128"/>
                <a:ea typeface="Yu Gothic Medium" pitchFamily="34" charset="-128"/>
                <a:cs typeface="B Sina" pitchFamily="2" charset="-78"/>
              </a:rPr>
              <a:t>بسم الله الرحمن الرحیم </a:t>
            </a:r>
            <a:endParaRPr lang="en-US" dirty="0">
              <a:solidFill>
                <a:schemeClr val="accent3">
                  <a:lumMod val="75000"/>
                </a:schemeClr>
              </a:solidFill>
              <a:latin typeface="Yu Gothic Medium" pitchFamily="34" charset="-128"/>
              <a:ea typeface="Yu Gothic Medium" pitchFamily="34" charset="-128"/>
              <a:cs typeface="B Sina" pitchFamily="2" charset="-7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b="1" dirty="0" smtClean="0">
                <a:solidFill>
                  <a:srgbClr val="C00000"/>
                </a:solidFill>
                <a:cs typeface="2  Nazanin" pitchFamily="2" charset="-78"/>
              </a:rPr>
              <a:t>ویژگی های آموزش در فرهنگ ارزیابی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 rtl="1">
              <a:buNone/>
            </a:pPr>
            <a:r>
              <a:rPr lang="fa-IR" sz="3200" dirty="0" smtClean="0">
                <a:cs typeface="2  Nazanin" pitchFamily="2" charset="-78"/>
              </a:rPr>
              <a:t>الف) آموزش موجب تحریک یادگیری فراگیران می شود.</a:t>
            </a:r>
          </a:p>
          <a:p>
            <a:pPr algn="r" rtl="1">
              <a:buNone/>
            </a:pPr>
            <a:r>
              <a:rPr lang="fa-IR" sz="3200" dirty="0" smtClean="0">
                <a:cs typeface="2  Nazanin" pitchFamily="2" charset="-78"/>
              </a:rPr>
              <a:t>ب) یادگیری مبتنی بر ساخت فعال دانش است.</a:t>
            </a:r>
          </a:p>
          <a:p>
            <a:pPr algn="r" rtl="1">
              <a:buNone/>
            </a:pPr>
            <a:r>
              <a:rPr lang="fa-IR" sz="3200" dirty="0" smtClean="0">
                <a:cs typeface="2  Nazanin" pitchFamily="2" charset="-78"/>
              </a:rPr>
              <a:t>ج) هر دو ارزیابی تکوینی و پایانی به صورت موقعیتی سازی شده یا </a:t>
            </a:r>
            <a:r>
              <a:rPr lang="en-US" sz="3200" dirty="0" err="1" smtClean="0">
                <a:cs typeface="2  Nazanin" pitchFamily="2" charset="-78"/>
              </a:rPr>
              <a:t>contextualised</a:t>
            </a:r>
            <a:r>
              <a:rPr lang="fa-IR" sz="3200" dirty="0" smtClean="0">
                <a:cs typeface="2  Nazanin" pitchFamily="2" charset="-78"/>
              </a:rPr>
              <a:t> به کار برده</a:t>
            </a:r>
          </a:p>
          <a:p>
            <a:pPr algn="r" rtl="1">
              <a:buNone/>
            </a:pPr>
            <a:r>
              <a:rPr lang="fa-IR" sz="3200" dirty="0" smtClean="0">
                <a:cs typeface="2  Nazanin" pitchFamily="2" charset="-78"/>
              </a:rPr>
              <a:t> می شود. بدین معنا که کاربرد دانش آموخته شده در موقعیت های واقعی، مشارکت در گروه های یادگیری و تامل بر آموخته ها مورد ارزیابی قرار می گیرد</a:t>
            </a:r>
            <a:r>
              <a:rPr lang="en-US" sz="3200" dirty="0" smtClean="0">
                <a:cs typeface="2  Nazanin" pitchFamily="2" charset="-78"/>
              </a:rPr>
              <a:t> </a:t>
            </a:r>
            <a:r>
              <a:rPr lang="ar-SA" sz="3200" dirty="0" smtClean="0">
                <a:cs typeface="2  Nazanin" pitchFamily="2" charset="-78"/>
              </a:rPr>
              <a:t>.</a:t>
            </a:r>
            <a:endParaRPr lang="en-US" sz="3200" dirty="0" smtClean="0">
              <a:cs typeface="2  Nazanin" pitchFamily="2" charset="-78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b="1" dirty="0" smtClean="0">
                <a:solidFill>
                  <a:schemeClr val="accent3">
                    <a:lumMod val="50000"/>
                  </a:schemeClr>
                </a:solidFill>
              </a:rPr>
              <a:t>انواع ارزیابی اصیل یا معتبر 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استفاده از پوشه کار الکترونیکی</a:t>
            </a:r>
          </a:p>
          <a:p>
            <a:pPr algn="r" rtl="1"/>
            <a:r>
              <a:rPr lang="fa-IR" dirty="0" smtClean="0"/>
              <a:t>آزمون های عملکردی </a:t>
            </a:r>
          </a:p>
          <a:p>
            <a:pPr algn="r" rtl="1"/>
            <a:r>
              <a:rPr lang="fa-IR" dirty="0" smtClean="0"/>
              <a:t>مشاهده درموقعیت های واقعی (کلاس درس و مدرسه )</a:t>
            </a:r>
          </a:p>
          <a:p>
            <a:pPr algn="r" rtl="1"/>
            <a:r>
              <a:rPr lang="fa-IR" dirty="0" smtClean="0"/>
              <a:t>ارزیابی همتایان </a:t>
            </a:r>
          </a:p>
          <a:p>
            <a:pPr algn="r" rtl="1"/>
            <a:r>
              <a:rPr lang="fa-IR" dirty="0" smtClean="0"/>
              <a:t>خود ارزیابی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239000" cy="1719064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teacher-directed assessment </a:t>
            </a:r>
            <a:r>
              <a:rPr lang="fa-IR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b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self-directed assessment</a:t>
            </a:r>
            <a:r>
              <a:rPr lang="fa-IR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2708920"/>
            <a:ext cx="7239000" cy="4846320"/>
          </a:xfrm>
        </p:spPr>
        <p:txBody>
          <a:bodyPr/>
          <a:lstStyle/>
          <a:p>
            <a:pPr algn="r" rtl="1">
              <a:lnSpc>
                <a:spcPct val="150000"/>
              </a:lnSpc>
              <a:buNone/>
            </a:pPr>
            <a:r>
              <a:rPr lang="fa-IR" dirty="0" smtClean="0">
                <a:cs typeface="2  Yagut" pitchFamily="2" charset="-78"/>
              </a:rPr>
              <a:t> تغییر از آزمون های دانش محور و غیر موقعیتی به ارزیابی های معتبر، تغییر در "</a:t>
            </a:r>
            <a:r>
              <a:rPr lang="fa-IR" dirty="0" smtClean="0">
                <a:solidFill>
                  <a:schemeClr val="accent3">
                    <a:lumMod val="75000"/>
                  </a:schemeClr>
                </a:solidFill>
                <a:cs typeface="2  Yagut" pitchFamily="2" charset="-78"/>
              </a:rPr>
              <a:t>ارزیابی هدایت شونده توسط استاد</a:t>
            </a:r>
            <a:r>
              <a:rPr lang="fa-IR" dirty="0" smtClean="0">
                <a:cs typeface="2  Yagut" pitchFamily="2" charset="-78"/>
              </a:rPr>
              <a:t>“  به ارزیابی "</a:t>
            </a:r>
            <a:r>
              <a:rPr lang="fa-IR" dirty="0" smtClean="0">
                <a:solidFill>
                  <a:schemeClr val="accent3">
                    <a:lumMod val="75000"/>
                  </a:schemeClr>
                </a:solidFill>
                <a:cs typeface="2  Yagut" pitchFamily="2" charset="-78"/>
              </a:rPr>
              <a:t>خود راهبر</a:t>
            </a:r>
            <a:r>
              <a:rPr lang="fa-IR" dirty="0" smtClean="0">
                <a:cs typeface="2  Yagut" pitchFamily="2" charset="-78"/>
              </a:rPr>
              <a:t>” را در پی دارد.  </a:t>
            </a:r>
            <a:endParaRPr lang="en-US" dirty="0" smtClean="0">
              <a:cs typeface="2  Yagut" pitchFamily="2" charset="-78"/>
            </a:endParaRPr>
          </a:p>
          <a:p>
            <a:pPr algn="r" rt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704" y="692696"/>
            <a:ext cx="6255488" cy="2880320"/>
          </a:xfrm>
        </p:spPr>
        <p:txBody>
          <a:bodyPr>
            <a:normAutofit/>
          </a:bodyPr>
          <a:lstStyle/>
          <a:p>
            <a:pPr algn="r" rtl="1"/>
            <a:r>
              <a:rPr lang="fa-IR" dirty="0" smtClean="0">
                <a:solidFill>
                  <a:schemeClr val="accent3">
                    <a:lumMod val="75000"/>
                  </a:schemeClr>
                </a:solidFill>
                <a:cs typeface="2  Nazanin" pitchFamily="2" charset="-78"/>
              </a:rPr>
              <a:t>یکی از ابزارهای مفید برای ارزیابی خود-راهبر، </a:t>
            </a:r>
            <a:r>
              <a:rPr lang="fa-IR" dirty="0" smtClean="0">
                <a:solidFill>
                  <a:schemeClr val="accent3">
                    <a:lumMod val="50000"/>
                  </a:schemeClr>
                </a:solidFill>
                <a:cs typeface="2  Nazanin" pitchFamily="2" charset="-78"/>
              </a:rPr>
              <a:t>ارزیابی همتایان </a:t>
            </a:r>
            <a:r>
              <a:rPr lang="fa-IR" dirty="0" smtClean="0">
                <a:solidFill>
                  <a:schemeClr val="accent3">
                    <a:lumMod val="75000"/>
                  </a:schemeClr>
                </a:solidFill>
                <a:cs typeface="2  Nazanin" pitchFamily="2" charset="-78"/>
              </a:rPr>
              <a:t>است که در آن افراد، عملکرد همتایان خود را مورد ارزیابی قرار می دهند و بازخورد مناسب ارائه می کنند.</a:t>
            </a:r>
            <a:endParaRPr lang="en-US" dirty="0">
              <a:solidFill>
                <a:schemeClr val="accent3">
                  <a:lumMod val="75000"/>
                </a:schemeClr>
              </a:solidFill>
              <a:cs typeface="2  Nazanin" pitchFamily="2" charset="-7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Peer Assessment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dirty="0" smtClean="0">
                <a:solidFill>
                  <a:schemeClr val="accent3">
                    <a:lumMod val="75000"/>
                  </a:schemeClr>
                </a:solidFill>
                <a:cs typeface="2  Yagut" pitchFamily="2" charset="-78"/>
              </a:rPr>
              <a:t>دلایل </a:t>
            </a:r>
            <a:r>
              <a:rPr lang="ar-SA" dirty="0" smtClean="0">
                <a:solidFill>
                  <a:schemeClr val="accent3">
                    <a:lumMod val="75000"/>
                  </a:schemeClr>
                </a:solidFill>
                <a:cs typeface="2  Yagut" pitchFamily="2" charset="-78"/>
              </a:rPr>
              <a:t>اهمیت ارزیابی از همتایان در </a:t>
            </a:r>
            <a:r>
              <a:rPr lang="fa-IR" dirty="0" smtClean="0">
                <a:solidFill>
                  <a:schemeClr val="accent3">
                    <a:lumMod val="75000"/>
                  </a:schemeClr>
                </a:solidFill>
                <a:cs typeface="2  Yagut" pitchFamily="2" charset="-78"/>
              </a:rPr>
              <a:t>برنامه های </a:t>
            </a:r>
            <a:r>
              <a:rPr lang="ar-SA" dirty="0" smtClean="0">
                <a:solidFill>
                  <a:schemeClr val="accent3">
                    <a:lumMod val="75000"/>
                  </a:schemeClr>
                </a:solidFill>
                <a:cs typeface="2  Yagut" pitchFamily="2" charset="-78"/>
              </a:rPr>
              <a:t>تربیت معلم </a:t>
            </a:r>
            <a:endParaRPr lang="en-US" dirty="0">
              <a:solidFill>
                <a:schemeClr val="accent3">
                  <a:lumMod val="75000"/>
                </a:schemeClr>
              </a:solidFill>
              <a:cs typeface="2  Yagut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 rtl="1"/>
            <a:r>
              <a:rPr lang="ar-SA" dirty="0" smtClean="0"/>
              <a:t>دانشجو معلمان باید </a:t>
            </a:r>
            <a:endParaRPr lang="fa-IR" dirty="0" smtClean="0"/>
          </a:p>
          <a:p>
            <a:pPr algn="r" rtl="1">
              <a:buNone/>
            </a:pPr>
            <a:r>
              <a:rPr lang="ar-SA" dirty="0" smtClean="0"/>
              <a:t> الف) از یکدیگر یاد بگیرند و عضوی از یک سازمان یادگیری شوند.</a:t>
            </a:r>
            <a:endParaRPr lang="fa-IR" dirty="0" smtClean="0"/>
          </a:p>
          <a:p>
            <a:pPr algn="r" rtl="1">
              <a:buNone/>
            </a:pPr>
            <a:r>
              <a:rPr lang="ar-SA" dirty="0" smtClean="0"/>
              <a:t> ب) به عنوان افرادی که در آینده مسئولیت ارزیابی دانش آموزان را بر عهده دارند بتوانند عملکرد همتایان خود را ارزیابی نمایند </a:t>
            </a:r>
            <a:r>
              <a:rPr lang="fa-IR" dirty="0" smtClean="0"/>
              <a:t>و</a:t>
            </a:r>
          </a:p>
          <a:p>
            <a:pPr algn="r" rtl="1">
              <a:buNone/>
            </a:pPr>
            <a:r>
              <a:rPr lang="ar-SA" dirty="0" smtClean="0"/>
              <a:t> ج) بعد از فارغ التحصیل شدن قادر به ارزیابی اثربخشی تدریس همکاران خود و ارائه بازخورد سازنده به آنها باشند</a:t>
            </a:r>
            <a:r>
              <a:rPr lang="en-US" dirty="0" smtClean="0"/>
              <a:t> </a:t>
            </a:r>
            <a:r>
              <a:rPr lang="ar-SA" dirty="0" smtClean="0"/>
              <a:t>. </a:t>
            </a:r>
            <a:endParaRPr lang="en-US" dirty="0" smtClean="0"/>
          </a:p>
          <a:p>
            <a:pPr algn="r" rt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b="1" dirty="0" smtClean="0">
                <a:solidFill>
                  <a:schemeClr val="accent3">
                    <a:lumMod val="75000"/>
                  </a:schemeClr>
                </a:solidFill>
              </a:rPr>
              <a:t>مزایای ارزیابی همتایان 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9416"/>
            <a:ext cx="7499176" cy="4846320"/>
          </a:xfrm>
        </p:spPr>
        <p:txBody>
          <a:bodyPr>
            <a:normAutofit lnSpcReduction="10000"/>
          </a:bodyPr>
          <a:lstStyle/>
          <a:p>
            <a:pPr algn="r" rtl="1"/>
            <a:r>
              <a:rPr lang="ar-SA" dirty="0" smtClean="0"/>
              <a:t> </a:t>
            </a:r>
            <a:r>
              <a:rPr lang="ar-SA" dirty="0" smtClean="0">
                <a:cs typeface="B Zar" pitchFamily="2" charset="-78"/>
              </a:rPr>
              <a:t>افزايش درك فراگير</a:t>
            </a:r>
            <a:r>
              <a:rPr lang="fa-IR" dirty="0" smtClean="0">
                <a:cs typeface="B Zar" pitchFamily="2" charset="-78"/>
              </a:rPr>
              <a:t>ان</a:t>
            </a:r>
            <a:r>
              <a:rPr lang="ar-SA" dirty="0" smtClean="0">
                <a:cs typeface="B Zar" pitchFamily="2" charset="-78"/>
              </a:rPr>
              <a:t> از سبك يادگيري خود، تشويق فراگيران به مسئوليت پذيري در يادگيري خود و درگير شدن در فرايند آموزش با شركت در بحثها (الیوت و هگینز، 2005) ،</a:t>
            </a:r>
            <a:endParaRPr lang="fa-IR" dirty="0" smtClean="0">
              <a:cs typeface="B Zar" pitchFamily="2" charset="-78"/>
            </a:endParaRPr>
          </a:p>
          <a:p>
            <a:pPr algn="r" rtl="1"/>
            <a:r>
              <a:rPr lang="ar-SA" dirty="0" smtClean="0">
                <a:cs typeface="B Zar" pitchFamily="2" charset="-78"/>
              </a:rPr>
              <a:t>كسب و بهبود مهارتهاي ارزيابي نقادانه از طريق بازخوردهایی كه به ساير فراگيران مي دهد</a:t>
            </a:r>
            <a:r>
              <a:rPr lang="fa-IR" dirty="0" smtClean="0">
                <a:cs typeface="B Zar" pitchFamily="2" charset="-78"/>
              </a:rPr>
              <a:t>(</a:t>
            </a:r>
            <a:r>
              <a:rPr lang="ar-SA" dirty="0" smtClean="0">
                <a:cs typeface="B Zar" pitchFamily="2" charset="-78"/>
              </a:rPr>
              <a:t>جعفری، 2006)، </a:t>
            </a:r>
            <a:endParaRPr lang="fa-IR" dirty="0" smtClean="0">
              <a:cs typeface="B Zar" pitchFamily="2" charset="-78"/>
            </a:endParaRPr>
          </a:p>
          <a:p>
            <a:pPr algn="r" rtl="1"/>
            <a:r>
              <a:rPr lang="ar-SA" dirty="0" smtClean="0">
                <a:cs typeface="B Zar" pitchFamily="2" charset="-78"/>
              </a:rPr>
              <a:t>مشخص شدن ضعف و قوت يادگيري </a:t>
            </a:r>
            <a:r>
              <a:rPr lang="fa-IR" dirty="0" smtClean="0">
                <a:cs typeface="B Zar" pitchFamily="2" charset="-78"/>
              </a:rPr>
              <a:t>فراگیران </a:t>
            </a:r>
            <a:r>
              <a:rPr lang="ar-SA" dirty="0" smtClean="0">
                <a:cs typeface="B Zar" pitchFamily="2" charset="-78"/>
              </a:rPr>
              <a:t>(کالاهان،2007)، </a:t>
            </a:r>
            <a:endParaRPr lang="fa-IR" dirty="0" smtClean="0">
              <a:cs typeface="B Zar" pitchFamily="2" charset="-78"/>
            </a:endParaRPr>
          </a:p>
          <a:p>
            <a:pPr algn="r" rtl="1"/>
            <a:r>
              <a:rPr lang="ar-SA" dirty="0" smtClean="0">
                <a:cs typeface="B Zar" pitchFamily="2" charset="-78"/>
              </a:rPr>
              <a:t>افزايش آگاهي از حساسيتهاي فردي در زمان دريافت بازخورد، پذیرش انتقادات و پيشنهادات، توانايي قضاوت در يك موقعيت و </a:t>
            </a:r>
            <a:r>
              <a:rPr lang="fa-IR" dirty="0" smtClean="0">
                <a:cs typeface="B Zar" pitchFamily="2" charset="-78"/>
              </a:rPr>
              <a:t>کم</a:t>
            </a:r>
            <a:r>
              <a:rPr lang="ar-SA" dirty="0" smtClean="0">
                <a:cs typeface="B Zar" pitchFamily="2" charset="-78"/>
              </a:rPr>
              <a:t>ك به يادگيري مادام العمر در فراگيران(بوستوک، 2000)  </a:t>
            </a:r>
            <a:endParaRPr lang="en-US" dirty="0" smtClean="0">
              <a:cs typeface="B Zar" pitchFamily="2" charset="-78"/>
            </a:endParaRPr>
          </a:p>
          <a:p>
            <a:r>
              <a:rPr lang="ar-SA" dirty="0" smtClean="0"/>
              <a:t>. </a:t>
            </a:r>
            <a:r>
              <a:rPr lang="en-US" dirty="0" smtClean="0"/>
              <a:t>Elliott </a:t>
            </a:r>
            <a:r>
              <a:rPr lang="ar-SA" dirty="0" smtClean="0"/>
              <a:t>&amp;</a:t>
            </a:r>
            <a:r>
              <a:rPr lang="en-US" dirty="0" smtClean="0"/>
              <a:t> Higgins</a:t>
            </a:r>
          </a:p>
          <a:p>
            <a:r>
              <a:rPr lang="ar-SA" dirty="0" smtClean="0"/>
              <a:t>.</a:t>
            </a:r>
            <a:r>
              <a:rPr lang="en-US" dirty="0" smtClean="0"/>
              <a:t>Callahan</a:t>
            </a:r>
          </a:p>
          <a:p>
            <a:r>
              <a:rPr lang="ar-SA" dirty="0" smtClean="0"/>
              <a:t>.</a:t>
            </a:r>
            <a:r>
              <a:rPr lang="en-US" dirty="0" err="1" smtClean="0"/>
              <a:t>Bostock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b="1" dirty="0" smtClean="0">
                <a:solidFill>
                  <a:schemeClr val="accent3">
                    <a:lumMod val="75000"/>
                  </a:schemeClr>
                </a:solidFill>
              </a:rPr>
              <a:t>انواع ارزیابی از همتایان 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نتیجه محور یا فرآیند محور</a:t>
            </a:r>
            <a:endParaRPr lang="en-US" dirty="0" smtClean="0"/>
          </a:p>
          <a:p>
            <a:pPr algn="r" rtl="1"/>
            <a:r>
              <a:rPr lang="fa-IR" dirty="0" smtClean="0"/>
              <a:t>کیفی یا کمی </a:t>
            </a:r>
          </a:p>
          <a:p>
            <a:pPr algn="r" rtl="1"/>
            <a:r>
              <a:rPr lang="fa-IR" dirty="0" smtClean="0"/>
              <a:t>بازخورد شفاهی یا نوشتاری </a:t>
            </a:r>
          </a:p>
          <a:p>
            <a:pPr algn="r" rtl="1"/>
            <a:r>
              <a:rPr lang="fa-IR" dirty="0" smtClean="0"/>
              <a:t>فاش شدن نام ارزیاب یا مخفی ماندن نام آن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b="1" dirty="0" smtClean="0">
                <a:solidFill>
                  <a:schemeClr val="accent3">
                    <a:lumMod val="75000"/>
                  </a:schemeClr>
                </a:solidFill>
              </a:rPr>
              <a:t>ضرورت آموزش مهارت ارزیابی از همتایان به دانشجویان  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2  Nazanin" pitchFamily="2" charset="-78"/>
              </a:rPr>
              <a:t>پژوهش ها نشان می دهند که ارزیابی از همتایان یکی از مهارت هایی است که باید دانشجویان آن را کسب نمایند (اسلویزمنز و همکاران، 2002 و 2004 ) و </a:t>
            </a:r>
            <a:r>
              <a:rPr lang="ar-SA" dirty="0" smtClean="0">
                <a:cs typeface="2  Nazanin" pitchFamily="2" charset="-78"/>
              </a:rPr>
              <a:t>آﻣﻮزش چگونگی اﺟﺮاي آن ﻣﻲ ﺗﻮاﻧﺪ ﺑﺎﻋﺚ ﺑﻬﺒﻮد اﻧﺠﺎم ارزیابی در ﺟﻬﺖ ﺑﻬﺒﻮد ﻧﮕﺮش، ﺳﺒﻚ ﺗﻔﻜﺮ و ﭘﻴﺸﺮﻓﺖ ﺗﺤﺼﻴﻠﻲ دانشجویان شود(ون زوندرت و همکاران، 2010 ).</a:t>
            </a:r>
            <a:endParaRPr lang="fa-IR" dirty="0" smtClean="0">
              <a:cs typeface="2  Nazanin" pitchFamily="2" charset="-78"/>
            </a:endParaRPr>
          </a:p>
          <a:p>
            <a:pPr rtl="1">
              <a:buNone/>
            </a:pPr>
            <a:endParaRPr lang="fa-IR" dirty="0" smtClean="0">
              <a:cs typeface="2  Nazanin" pitchFamily="2" charset="-78"/>
            </a:endParaRPr>
          </a:p>
          <a:p>
            <a:pPr>
              <a:buNone/>
            </a:pPr>
            <a:r>
              <a:rPr lang="en-US" dirty="0" err="1" smtClean="0">
                <a:cs typeface="2  Nazanin" pitchFamily="2" charset="-78"/>
              </a:rPr>
              <a:t>Sluijsmans</a:t>
            </a:r>
            <a:endParaRPr lang="en-US" dirty="0" smtClean="0">
              <a:cs typeface="2  Nazanin" pitchFamily="2" charset="-78"/>
            </a:endParaRPr>
          </a:p>
          <a:p>
            <a:pPr>
              <a:buNone/>
            </a:pPr>
            <a:r>
              <a:rPr lang="en-US" dirty="0" smtClean="0"/>
              <a:t>Van </a:t>
            </a:r>
            <a:r>
              <a:rPr lang="en-US" dirty="0" err="1" smtClean="0"/>
              <a:t>Zundert</a:t>
            </a: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dirty="0" smtClean="0">
                <a:solidFill>
                  <a:schemeClr val="accent3">
                    <a:lumMod val="75000"/>
                  </a:schemeClr>
                </a:solidFill>
              </a:rPr>
              <a:t>خرده مهارت های ارزیابی همتایان 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 rtl="1">
              <a:buNone/>
            </a:pPr>
            <a:r>
              <a:rPr lang="fa-IR" dirty="0" smtClean="0">
                <a:cs typeface="B Zar" pitchFamily="2" charset="-78"/>
              </a:rPr>
              <a:t>مهارت ارزیابی همتایان به چند مهارت اصلی تقسیم می شود که عبارتند از: </a:t>
            </a:r>
          </a:p>
          <a:p>
            <a:pPr algn="r" rtl="1">
              <a:buNone/>
            </a:pPr>
            <a:endParaRPr lang="fa-IR" dirty="0" smtClean="0">
              <a:cs typeface="B Zar" pitchFamily="2" charset="-78"/>
            </a:endParaRPr>
          </a:p>
          <a:p>
            <a:pPr algn="r" rtl="1">
              <a:buNone/>
            </a:pPr>
            <a:r>
              <a:rPr lang="fa-IR" dirty="0" smtClean="0">
                <a:cs typeface="B Zar" pitchFamily="2" charset="-78"/>
              </a:rPr>
              <a:t>  1-  تعریف معیار ارزیابی( تحلیل اهداف واحد درسی، مطالعه وظایف مرتبط با اهداف ، تدوین معیارهای قابل اندازه گیری برای هر وظیفه )</a:t>
            </a:r>
            <a:endParaRPr lang="en-US" dirty="0" smtClean="0">
              <a:cs typeface="B Zar" pitchFamily="2" charset="-78"/>
            </a:endParaRPr>
          </a:p>
          <a:p>
            <a:pPr algn="r" rtl="1">
              <a:buNone/>
            </a:pPr>
            <a:endParaRPr lang="fa-IR" dirty="0" smtClean="0">
              <a:cs typeface="B Zar" pitchFamily="2" charset="-78"/>
            </a:endParaRPr>
          </a:p>
          <a:p>
            <a:pPr algn="r" rtl="1">
              <a:buNone/>
            </a:pPr>
            <a:r>
              <a:rPr lang="fa-IR" dirty="0" smtClean="0">
                <a:cs typeface="B Zar" pitchFamily="2" charset="-78"/>
              </a:rPr>
              <a:t> 2- قضاوت و تحلیل در مورد عملکرد همتایان و</a:t>
            </a:r>
          </a:p>
          <a:p>
            <a:pPr algn="r" rtl="1">
              <a:buNone/>
            </a:pPr>
            <a:endParaRPr lang="fa-IR" dirty="0" smtClean="0">
              <a:cs typeface="B Zar" pitchFamily="2" charset="-78"/>
            </a:endParaRPr>
          </a:p>
          <a:p>
            <a:pPr algn="r" rtl="1">
              <a:buNone/>
            </a:pPr>
            <a:r>
              <a:rPr lang="fa-IR" dirty="0" smtClean="0">
                <a:cs typeface="B Zar" pitchFamily="2" charset="-78"/>
              </a:rPr>
              <a:t> 3- ارائه بازخورد مناسب (گولیکر و همکاران، 2009).</a:t>
            </a:r>
            <a:endParaRPr lang="en-US" dirty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pPr algn="r"/>
            <a:r>
              <a:rPr lang="fa-IR" dirty="0" smtClean="0">
                <a:solidFill>
                  <a:srgbClr val="C00000"/>
                </a:solidFill>
                <a:cs typeface="B Zar" pitchFamily="2" charset="-78"/>
              </a:rPr>
              <a:t>معیارهای تضمین کیفیت در ارزیابی های جدید </a:t>
            </a:r>
            <a:endParaRPr lang="en-US" dirty="0">
              <a:solidFill>
                <a:srgbClr val="C00000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467600" cy="5805264"/>
          </a:xfrm>
        </p:spPr>
        <p:txBody>
          <a:bodyPr>
            <a:normAutofit/>
          </a:bodyPr>
          <a:lstStyle/>
          <a:p>
            <a:pPr algn="r" rtl="1"/>
            <a:r>
              <a:rPr lang="fa-IR" dirty="0" smtClean="0">
                <a:cs typeface="B Zar" pitchFamily="2" charset="-78"/>
              </a:rPr>
              <a:t>اهداف و روش های ارزیابی باید با اهداف آموزشی هماهنگی داشته باشند. </a:t>
            </a:r>
          </a:p>
          <a:p>
            <a:pPr algn="r" rtl="1"/>
            <a:r>
              <a:rPr lang="fa-IR" dirty="0" smtClean="0">
                <a:cs typeface="B Zar" pitchFamily="2" charset="-78"/>
              </a:rPr>
              <a:t>ارزیابی باید برای تمام دانشجویان پاسخگویی داشته باشد. به عبارت دیگر شرایط و معیارها برای تمام دانشجویان یکسان باشند.</a:t>
            </a:r>
          </a:p>
          <a:p>
            <a:pPr algn="r" rtl="1"/>
            <a:r>
              <a:rPr lang="fa-IR" dirty="0" smtClean="0">
                <a:cs typeface="B Zar" pitchFamily="2" charset="-78"/>
              </a:rPr>
              <a:t>مبتنی بر ابزارهای مختلف، ارزیابان و موقعیت های مختلف باشد.</a:t>
            </a:r>
          </a:p>
          <a:p>
            <a:pPr algn="r" rtl="1"/>
            <a:r>
              <a:rPr lang="fa-IR" dirty="0" smtClean="0">
                <a:cs typeface="B Zar" pitchFamily="2" charset="-78"/>
              </a:rPr>
              <a:t>معیارهای ارزیابی باید  با مشارکت اساتید، دانشجویان و مدیران مدارس تعیین شود. </a:t>
            </a:r>
          </a:p>
          <a:p>
            <a:pPr algn="r" rtl="1"/>
            <a:r>
              <a:rPr lang="fa-IR" dirty="0" smtClean="0">
                <a:cs typeface="B Zar" pitchFamily="2" charset="-78"/>
              </a:rPr>
              <a:t>معیارهای ارزیابی باید شفافیت داشته باشند </a:t>
            </a:r>
            <a:r>
              <a:rPr lang="fa-IR" smtClean="0">
                <a:cs typeface="B Zar" pitchFamily="2" charset="-78"/>
              </a:rPr>
              <a:t>و برای همگان </a:t>
            </a:r>
            <a:r>
              <a:rPr lang="fa-IR" dirty="0" smtClean="0">
                <a:cs typeface="B Zar" pitchFamily="2" charset="-78"/>
              </a:rPr>
              <a:t>قابل درک باشد. </a:t>
            </a:r>
          </a:p>
          <a:p>
            <a:pPr algn="r" rtl="1"/>
            <a:r>
              <a:rPr lang="fa-IR" dirty="0" smtClean="0">
                <a:cs typeface="B Zar" pitchFamily="2" charset="-78"/>
              </a:rPr>
              <a:t>تمام دانشجویان به طورعادلانه فرصت نشان دادن توانایی های خود را داشته باشند. </a:t>
            </a:r>
          </a:p>
          <a:p>
            <a:pPr algn="r" rtl="1"/>
            <a:r>
              <a:rPr lang="fa-IR" dirty="0" smtClean="0">
                <a:cs typeface="B Zar" pitchFamily="2" charset="-78"/>
              </a:rPr>
              <a:t>ارزیابی باعث تقویت مهارت های یادگیری خود -راهبرشود. (استفاده از خود ارزیابی و ارزیابی همتایان )</a:t>
            </a:r>
          </a:p>
          <a:p>
            <a:pPr algn="r" rtl="1"/>
            <a:r>
              <a:rPr lang="fa-IR" dirty="0" smtClean="0">
                <a:cs typeface="B Zar" pitchFamily="2" charset="-78"/>
              </a:rPr>
              <a:t>معیارهای ارزیابی باید منعکس کننده قابلیت های مورد انتظار در موقعیت های شغلی آینده باشد. </a:t>
            </a:r>
          </a:p>
          <a:p>
            <a:pPr algn="r" rtl="1"/>
            <a:endParaRPr lang="en-US" dirty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123728" y="260648"/>
            <a:ext cx="6480720" cy="2448272"/>
          </a:xfrm>
        </p:spPr>
        <p:txBody>
          <a:bodyPr/>
          <a:lstStyle/>
          <a:p>
            <a:pPr algn="r" rtl="1"/>
            <a:r>
              <a:rPr lang="fa-IR" sz="4400" dirty="0" smtClean="0">
                <a:solidFill>
                  <a:schemeClr val="tx1"/>
                </a:solidFill>
                <a:cs typeface="2  Nazanin" pitchFamily="2" charset="-78"/>
              </a:rPr>
              <a:t> ارزیابی های جدید </a:t>
            </a:r>
            <a:r>
              <a:rPr lang="ar-SA" sz="4400" dirty="0" smtClean="0">
                <a:solidFill>
                  <a:schemeClr val="tx1"/>
                </a:solidFill>
                <a:cs typeface="2  Nazanin" pitchFamily="2" charset="-78"/>
              </a:rPr>
              <a:t>در برنامه</a:t>
            </a:r>
            <a:r>
              <a:rPr lang="fa-IR" sz="4400" dirty="0" smtClean="0">
                <a:solidFill>
                  <a:schemeClr val="tx1"/>
                </a:solidFill>
                <a:cs typeface="2  Nazanin" pitchFamily="2" charset="-78"/>
              </a:rPr>
              <a:t> های</a:t>
            </a:r>
            <a:r>
              <a:rPr lang="ar-SA" sz="4400" dirty="0" smtClean="0">
                <a:solidFill>
                  <a:schemeClr val="tx1"/>
                </a:solidFill>
                <a:cs typeface="2  Nazanin" pitchFamily="2" charset="-78"/>
              </a:rPr>
              <a:t> درسی </a:t>
            </a:r>
            <a:r>
              <a:rPr lang="fa-IR" sz="4400" dirty="0" smtClean="0">
                <a:solidFill>
                  <a:schemeClr val="tx1"/>
                </a:solidFill>
                <a:cs typeface="2  Nazanin" pitchFamily="2" charset="-78"/>
              </a:rPr>
              <a:t>تربیت معلم </a:t>
            </a:r>
            <a:endParaRPr lang="en-US" sz="4400" dirty="0">
              <a:solidFill>
                <a:schemeClr val="tx1"/>
              </a:solidFill>
              <a:cs typeface="2  Nazanin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5373216"/>
            <a:ext cx="6400800" cy="17526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b="1" dirty="0" smtClean="0">
                <a:solidFill>
                  <a:schemeClr val="accent3">
                    <a:lumMod val="50000"/>
                  </a:schemeClr>
                </a:solidFill>
              </a:rPr>
              <a:t>آموزش حرفه ای دانشجو معلمان  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55576" y="1700808"/>
            <a:ext cx="7560840" cy="5157192"/>
          </a:xfrm>
        </p:spPr>
        <p:txBody>
          <a:bodyPr/>
          <a:lstStyle/>
          <a:p>
            <a:pPr algn="r" rtl="1">
              <a:buNone/>
            </a:pPr>
            <a:r>
              <a:rPr lang="fa-IR" dirty="0" smtClean="0">
                <a:cs typeface="B Zar" pitchFamily="2" charset="-78"/>
              </a:rPr>
              <a:t>      </a:t>
            </a:r>
            <a:r>
              <a:rPr lang="ar-SA" dirty="0" smtClean="0">
                <a:cs typeface="B Zar" pitchFamily="2" charset="-78"/>
              </a:rPr>
              <a:t>یکی از اهداف برنامه های درسی تمام رشته های دانشگاه فرهنگیان، </a:t>
            </a:r>
            <a:r>
              <a:rPr lang="fa-IR" dirty="0" smtClean="0">
                <a:cs typeface="B Zar" pitchFamily="2" charset="-78"/>
              </a:rPr>
              <a:t>آموزش حرفه ای دانشجو معلمان و تربیت آنها است بدین منظور که </a:t>
            </a:r>
            <a:r>
              <a:rPr lang="ar-SA" dirty="0" smtClean="0">
                <a:cs typeface="B Zar" pitchFamily="2" charset="-78"/>
              </a:rPr>
              <a:t>در مورد نقش و عمل حرفه ای خودشان نقادی فکورانه یا تاملی داشته باشند</a:t>
            </a:r>
            <a:r>
              <a:rPr lang="fa-IR" dirty="0" smtClean="0">
                <a:cs typeface="B Zar" pitchFamily="2" charset="-78"/>
              </a:rPr>
              <a:t> و بتوانند افرادی حرفه ای فکور(</a:t>
            </a:r>
            <a:r>
              <a:rPr lang="en-US" dirty="0" err="1" smtClean="0">
                <a:cs typeface="B Zar" pitchFamily="2" charset="-78"/>
              </a:rPr>
              <a:t>reﬂective</a:t>
            </a:r>
            <a:r>
              <a:rPr lang="en-US" dirty="0" smtClean="0">
                <a:cs typeface="B Zar" pitchFamily="2" charset="-78"/>
              </a:rPr>
              <a:t>  practitioner</a:t>
            </a:r>
            <a:r>
              <a:rPr lang="fa-IR" dirty="0" smtClean="0">
                <a:cs typeface="B Zar" pitchFamily="2" charset="-78"/>
              </a:rPr>
              <a:t> )باشند </a:t>
            </a:r>
            <a:r>
              <a:rPr lang="ar-SA" dirty="0" smtClean="0">
                <a:cs typeface="B Zar" pitchFamily="2" charset="-78"/>
              </a:rPr>
              <a:t>. </a:t>
            </a:r>
            <a:endParaRPr lang="fa-IR" dirty="0" smtClean="0">
              <a:cs typeface="B Zar" pitchFamily="2" charset="-78"/>
            </a:endParaRPr>
          </a:p>
          <a:p>
            <a:pPr algn="r" rtl="1">
              <a:buNone/>
            </a:pPr>
            <a:r>
              <a:rPr lang="ar-SA" dirty="0" smtClean="0">
                <a:cs typeface="B Zar" pitchFamily="2" charset="-78"/>
              </a:rPr>
              <a:t>بدین </a:t>
            </a:r>
            <a:r>
              <a:rPr lang="fa-IR" dirty="0" smtClean="0">
                <a:cs typeface="B Zar" pitchFamily="2" charset="-78"/>
              </a:rPr>
              <a:t>منظورکیفیت ارزیابی هایی که از دانشجومعلمان به عمل می آید، </a:t>
            </a:r>
            <a:r>
              <a:rPr lang="ar-SA" dirty="0" smtClean="0">
                <a:cs typeface="B Zar" pitchFamily="2" charset="-78"/>
              </a:rPr>
              <a:t>نقش به سزایی در توانمند سازی آنان برای تامل در تجربیات خود و حمایت از رشد آنها ایفا می نماید.</a:t>
            </a:r>
            <a:r>
              <a:rPr lang="fa-IR" dirty="0" smtClean="0">
                <a:cs typeface="B Zar" pitchFamily="2" charset="-78"/>
              </a:rPr>
              <a:t>                                                                            </a:t>
            </a:r>
            <a:r>
              <a:rPr lang="ar-SA" dirty="0" smtClean="0">
                <a:cs typeface="B Zar" pitchFamily="2" charset="-78"/>
              </a:rPr>
              <a:t> </a:t>
            </a:r>
            <a:r>
              <a:rPr lang="en-US" dirty="0" smtClean="0">
                <a:cs typeface="B Zar" pitchFamily="2" charset="-78"/>
              </a:rPr>
              <a:t> </a:t>
            </a:r>
            <a:r>
              <a:rPr lang="fa-IR" dirty="0" smtClean="0">
                <a:cs typeface="B Zar" pitchFamily="2" charset="-78"/>
              </a:rPr>
              <a:t>               </a:t>
            </a:r>
            <a:endParaRPr lang="en-US" dirty="0" smtClean="0">
              <a:cs typeface="B Zar" pitchFamily="2" charset="-78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 rtl="1">
              <a:buNone/>
            </a:pPr>
            <a:r>
              <a:rPr lang="fa-IR" sz="4000" b="1" dirty="0" smtClean="0">
                <a:solidFill>
                  <a:schemeClr val="accent3">
                    <a:lumMod val="50000"/>
                  </a:schemeClr>
                </a:solidFill>
                <a:cs typeface="B Zar" pitchFamily="2" charset="-78"/>
              </a:rPr>
              <a:t>انواع ارزیابی در تربیت معلم</a:t>
            </a:r>
            <a:endParaRPr lang="en-US" sz="4000" b="1" dirty="0">
              <a:solidFill>
                <a:schemeClr val="accent3">
                  <a:lumMod val="50000"/>
                </a:schemeClr>
              </a:solidFill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23728" y="836712"/>
            <a:ext cx="6172200" cy="1894362"/>
          </a:xfrm>
        </p:spPr>
        <p:txBody>
          <a:bodyPr/>
          <a:lstStyle/>
          <a:p>
            <a:pPr algn="r" rtl="1"/>
            <a:r>
              <a:rPr lang="fa-IR" dirty="0" smtClean="0">
                <a:solidFill>
                  <a:schemeClr val="tx1"/>
                </a:solidFill>
              </a:rPr>
              <a:t>آزمون های فارغ از زمینه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4077072"/>
            <a:ext cx="6172200" cy="1371600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solidFill>
                  <a:schemeClr val="tx1"/>
                </a:solidFill>
                <a:cs typeface="2  Nazanin" pitchFamily="2" charset="-78"/>
              </a:rPr>
              <a:t>Decontextualised</a:t>
            </a:r>
            <a:r>
              <a:rPr lang="en-US" sz="3600" dirty="0" smtClean="0">
                <a:solidFill>
                  <a:schemeClr val="tx1"/>
                </a:solidFill>
                <a:cs typeface="2  Nazanin" pitchFamily="2" charset="-78"/>
              </a:rPr>
              <a:t>  </a:t>
            </a:r>
            <a:r>
              <a:rPr lang="en-US" sz="3600" dirty="0">
                <a:solidFill>
                  <a:schemeClr val="tx1"/>
                </a:solidFill>
                <a:cs typeface="2  Nazanin" pitchFamily="2" charset="-78"/>
              </a:rPr>
              <a:t>tests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9752" y="2348880"/>
            <a:ext cx="6172200" cy="1224136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authentic assessments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4077072"/>
            <a:ext cx="6172200" cy="1371600"/>
          </a:xfrm>
        </p:spPr>
        <p:txBody>
          <a:bodyPr>
            <a:normAutofit/>
          </a:bodyPr>
          <a:lstStyle/>
          <a:p>
            <a:pPr algn="r" rtl="1"/>
            <a:r>
              <a:rPr lang="fa-IR" sz="4000" b="1" dirty="0" smtClean="0">
                <a:solidFill>
                  <a:schemeClr val="tx1"/>
                </a:solidFill>
                <a:cs typeface="2  Nazanin" pitchFamily="2" charset="-78"/>
              </a:rPr>
              <a:t>ارزیابی های معتبر یا اصیل</a:t>
            </a:r>
            <a:endParaRPr lang="en-US" sz="4000" b="1" dirty="0">
              <a:solidFill>
                <a:schemeClr val="tx1"/>
              </a:solidFill>
              <a:cs typeface="2 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chemeClr val="accent3">
                    <a:lumMod val="75000"/>
                  </a:schemeClr>
                </a:solidFill>
                <a:cs typeface="B Zar" pitchFamily="2" charset="-78"/>
              </a:rPr>
              <a:t>چالش های جدید در ارزیابی </a:t>
            </a:r>
            <a:endParaRPr lang="en-US" dirty="0">
              <a:solidFill>
                <a:schemeClr val="accent3">
                  <a:lumMod val="75000"/>
                </a:schemeClr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989040"/>
          </a:xfrm>
        </p:spPr>
        <p:txBody>
          <a:bodyPr/>
          <a:lstStyle/>
          <a:p>
            <a:pPr algn="r" rtl="1">
              <a:lnSpc>
                <a:spcPct val="150000"/>
              </a:lnSpc>
            </a:pPr>
            <a:r>
              <a:rPr lang="fa-IR" dirty="0" smtClean="0"/>
              <a:t> </a:t>
            </a:r>
            <a:r>
              <a:rPr lang="fa-IR" dirty="0" smtClean="0">
                <a:cs typeface="B Zar" pitchFamily="2" charset="-78"/>
              </a:rPr>
              <a:t>تغییر از آزمون های غیر موقعیتی به ارزیابی های معتبر 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Zar" pitchFamily="2" charset="-78"/>
              </a:rPr>
              <a:t>افرایش سهم دانشجومعلمان در ارزیابی خودشان و تغییر مسئولیت از استاد به دانشجو معلم به این دلیل که یکی از مهارت های کلیدی دانشجومعلمان در آینده ارزیابی دانش آموزان است.</a:t>
            </a:r>
          </a:p>
          <a:p>
            <a:pPr algn="r" rtl="1">
              <a:lnSpc>
                <a:spcPct val="150000"/>
              </a:lnSpc>
            </a:pPr>
            <a:r>
              <a:rPr lang="fa-IR" dirty="0" smtClean="0">
                <a:cs typeface="B Zar" pitchFamily="2" charset="-78"/>
              </a:rPr>
              <a:t>تضمین کیفیت ارزیابی های اساتید از دانشجو معلمان </a:t>
            </a:r>
          </a:p>
          <a:p>
            <a:pPr algn="r" rtl="1">
              <a:buNone/>
            </a:pPr>
            <a:r>
              <a:rPr lang="fa-IR" dirty="0" smtClean="0">
                <a:cs typeface="B Zar" pitchFamily="2" charset="-78"/>
              </a:rPr>
              <a:t> </a:t>
            </a:r>
            <a:endParaRPr lang="en-US" dirty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980728"/>
            <a:ext cx="7467600" cy="4873752"/>
          </a:xfrm>
        </p:spPr>
        <p:txBody>
          <a:bodyPr>
            <a:noAutofit/>
          </a:bodyPr>
          <a:lstStyle/>
          <a:p>
            <a:pPr algn="r" rtl="1">
              <a:buNone/>
            </a:pPr>
            <a:r>
              <a:rPr lang="fa-IR" sz="4000" dirty="0" smtClean="0">
                <a:cs typeface="2  Nazanin" pitchFamily="2" charset="-78"/>
              </a:rPr>
              <a:t>یکی از رویدادهای دهه های اخیر در اندازه گیری های آموزشی، تغییر از </a:t>
            </a:r>
          </a:p>
          <a:p>
            <a:pPr algn="r">
              <a:buNone/>
            </a:pPr>
            <a:r>
              <a:rPr lang="fa-IR" sz="4000" dirty="0" smtClean="0">
                <a:cs typeface="2  Nazanin" pitchFamily="2" charset="-78"/>
              </a:rPr>
              <a:t> یا  فرهنگ آزمودن </a:t>
            </a:r>
            <a:r>
              <a:rPr lang="en-US" sz="4000" dirty="0" smtClean="0">
                <a:solidFill>
                  <a:srgbClr val="C00000"/>
                </a:solidFill>
                <a:cs typeface="2  Nazanin" pitchFamily="2" charset="-78"/>
              </a:rPr>
              <a:t>testing culture</a:t>
            </a:r>
            <a:r>
              <a:rPr lang="fa-IR" sz="4000" dirty="0" smtClean="0">
                <a:solidFill>
                  <a:srgbClr val="C00000"/>
                </a:solidFill>
                <a:cs typeface="2  Nazanin" pitchFamily="2" charset="-78"/>
              </a:rPr>
              <a:t> </a:t>
            </a:r>
          </a:p>
          <a:p>
            <a:pPr algn="r" rtl="1">
              <a:buNone/>
            </a:pPr>
            <a:r>
              <a:rPr lang="fa-IR" sz="4000" dirty="0" smtClean="0">
                <a:cs typeface="2  Nazanin" pitchFamily="2" charset="-78"/>
              </a:rPr>
              <a:t>  به</a:t>
            </a:r>
            <a:r>
              <a:rPr lang="ar-SA" sz="4000" dirty="0" smtClean="0">
                <a:cs typeface="2  Nazanin" pitchFamily="2" charset="-78"/>
              </a:rPr>
              <a:t> </a:t>
            </a:r>
            <a:r>
              <a:rPr lang="en-US" sz="4000" dirty="0" smtClean="0">
                <a:solidFill>
                  <a:srgbClr val="C00000"/>
                </a:solidFill>
                <a:cs typeface="2  Nazanin" pitchFamily="2" charset="-78"/>
              </a:rPr>
              <a:t>assessment culture</a:t>
            </a:r>
            <a:r>
              <a:rPr lang="fa-IR" sz="4000" dirty="0" smtClean="0">
                <a:solidFill>
                  <a:srgbClr val="C00000"/>
                </a:solidFill>
                <a:cs typeface="2  Nazanin" pitchFamily="2" charset="-78"/>
              </a:rPr>
              <a:t> </a:t>
            </a:r>
            <a:r>
              <a:rPr lang="fa-IR" sz="4000" dirty="0" smtClean="0">
                <a:cs typeface="2  Nazanin" pitchFamily="2" charset="-78"/>
              </a:rPr>
              <a:t>یا فرهنگ ارزیابی است.</a:t>
            </a:r>
          </a:p>
          <a:p>
            <a:pPr algn="r">
              <a:buNone/>
            </a:pPr>
            <a:r>
              <a:rPr lang="ar-SA" sz="4000" baseline="30000" dirty="0" smtClean="0">
                <a:cs typeface="2  Nazanin" pitchFamily="2" charset="-78"/>
              </a:rPr>
              <a:t> </a:t>
            </a:r>
            <a:endParaRPr lang="en-US" sz="4000" dirty="0" smtClean="0">
              <a:cs typeface="2  Nazanin" pitchFamily="2" charset="-78"/>
            </a:endParaRPr>
          </a:p>
          <a:p>
            <a:endParaRPr lang="en-US" sz="4000" dirty="0">
              <a:cs typeface="2 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4000" dirty="0" smtClean="0">
                <a:solidFill>
                  <a:srgbClr val="C00000"/>
                </a:solidFill>
                <a:cs typeface="2  Nazanin" pitchFamily="2" charset="-78"/>
              </a:rPr>
              <a:t>ویژگی های آموزش در فرهنگ آزمودن</a:t>
            </a:r>
            <a:endParaRPr lang="en-US" sz="4000" dirty="0">
              <a:solidFill>
                <a:srgbClr val="C00000"/>
              </a:solidFill>
              <a:cs typeface="2 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fa-IR" sz="4000" dirty="0" smtClean="0">
                <a:cs typeface="2  Nazanin" pitchFamily="2" charset="-78"/>
              </a:rPr>
              <a:t>الف) تاکید بر انتقال دانش </a:t>
            </a:r>
          </a:p>
          <a:p>
            <a:pPr algn="r" rtl="1">
              <a:buNone/>
            </a:pPr>
            <a:r>
              <a:rPr lang="fa-IR" sz="4000" dirty="0" smtClean="0">
                <a:cs typeface="2  Nazanin" pitchFamily="2" charset="-78"/>
              </a:rPr>
              <a:t>ب) یادگیری منفعل یا مکانیکی   </a:t>
            </a:r>
          </a:p>
          <a:p>
            <a:pPr algn="r" rtl="1">
              <a:buNone/>
            </a:pPr>
            <a:r>
              <a:rPr lang="fa-IR" sz="4000" dirty="0" smtClean="0">
                <a:cs typeface="2  Nazanin" pitchFamily="2" charset="-78"/>
              </a:rPr>
              <a:t>ج) آزمون های استاندارد پایانی </a:t>
            </a:r>
            <a:endParaRPr lang="en-US" sz="4000" dirty="0">
              <a:cs typeface="2 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536</TotalTime>
  <Words>882</Words>
  <Application>Microsoft Office PowerPoint</Application>
  <PresentationFormat>On-screen Show (4:3)</PresentationFormat>
  <Paragraphs>78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Oriel</vt:lpstr>
      <vt:lpstr>بسم الله الرحمن الرحیم </vt:lpstr>
      <vt:lpstr> ارزیابی های جدید در برنامه های درسی تربیت معلم </vt:lpstr>
      <vt:lpstr>آموزش حرفه ای دانشجو معلمان  </vt:lpstr>
      <vt:lpstr>PowerPoint Presentation</vt:lpstr>
      <vt:lpstr>آزمون های فارغ از زمینه </vt:lpstr>
      <vt:lpstr>authentic assessments</vt:lpstr>
      <vt:lpstr>چالش های جدید در ارزیابی </vt:lpstr>
      <vt:lpstr>PowerPoint Presentation</vt:lpstr>
      <vt:lpstr>ویژگی های آموزش در فرهنگ آزمودن</vt:lpstr>
      <vt:lpstr>ویژگی های آموزش در فرهنگ ارزیابی</vt:lpstr>
      <vt:lpstr>انواع ارزیابی اصیل یا معتبر </vt:lpstr>
      <vt:lpstr>teacher-directed assessment  to  self-directed assessment </vt:lpstr>
      <vt:lpstr>یکی از ابزارهای مفید برای ارزیابی خود-راهبر، ارزیابی همتایان است که در آن افراد، عملکرد همتایان خود را مورد ارزیابی قرار می دهند و بازخورد مناسب ارائه می کنند.</vt:lpstr>
      <vt:lpstr>دلایل اهمیت ارزیابی از همتایان در برنامه های تربیت معلم </vt:lpstr>
      <vt:lpstr>مزایای ارزیابی همتایان </vt:lpstr>
      <vt:lpstr>انواع ارزیابی از همتایان </vt:lpstr>
      <vt:lpstr>ضرورت آموزش مهارت ارزیابی از همتایان به دانشجویان  </vt:lpstr>
      <vt:lpstr>خرده مهارت های ارزیابی همتایان </vt:lpstr>
      <vt:lpstr>معیارهای تضمین کیفیت در ارزیابی های جدید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استفاده از ارزیابی همتایان در برنامه های درسی دانشگاه فرهنگیان</dc:title>
  <dc:creator>af</dc:creator>
  <cp:lastModifiedBy>fanavari</cp:lastModifiedBy>
  <cp:revision>67</cp:revision>
  <dcterms:created xsi:type="dcterms:W3CDTF">2017-05-21T13:39:51Z</dcterms:created>
  <dcterms:modified xsi:type="dcterms:W3CDTF">2017-05-29T04:28:21Z</dcterms:modified>
</cp:coreProperties>
</file>